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957979E-730B-4303-937F-6FF4B71DB9DD}">
  <a:tblStyle styleId="{0957979E-730B-4303-937F-6FF4B71DB9DD}"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69ba4c4444_0_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69ba4c4444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452921e1c6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452921e1c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452910434e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452910434e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{0957979E-730B-4303-937F-6FF4B71DB9DD}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{0957979E-730B-4303-937F-6FF4B71DB9DD}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system of writing used in the ancient Middle East; one of the oldest forms of writing known</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a:latin typeface="Inter"/>
                          <a:ea typeface="Inter"/>
                          <a:cs typeface="Inter"/>
                          <a:sym typeface="Inter"/>
                        </a:rPr>
                        <a:t>“A complex script, written mostly on clay tablets by professional scribes, it was used to record actions, thoughts, and desires that fundamentally shaped the modern world… cuneiform tablets survive in their hundreds of thousands…” </a:t>
                      </a:r>
                      <a:endParaRPr>
                        <a:latin typeface="Inter"/>
                        <a:ea typeface="Inter"/>
                        <a:cs typeface="Inter"/>
                        <a:sym typeface="Inter"/>
                      </a:endParaRPr>
                    </a:p>
                    <a:p>
                      <a:pPr indent="-317500" lvl="0" marL="457200" marR="0" rtl="0" algn="r">
                        <a:spcBef>
                          <a:spcPts val="0"/>
                        </a:spcBef>
                        <a:spcAft>
                          <a:spcPts val="0"/>
                        </a:spcAft>
                        <a:buSzPts val="1400"/>
                        <a:buFont typeface="Inter"/>
                        <a:buChar char="-"/>
                      </a:pPr>
                      <a:r>
                        <a:rPr lang="en">
                          <a:latin typeface="Inter"/>
                          <a:ea typeface="Inter"/>
                          <a:cs typeface="Inter"/>
                          <a:sym typeface="Inter"/>
                        </a:rPr>
                        <a:t>Eleanor Robson and Karen Radner, </a:t>
                      </a:r>
                      <a:r>
                        <a:rPr i="1" lang="en">
                          <a:latin typeface="Inter"/>
                          <a:ea typeface="Inter"/>
                          <a:cs typeface="Inter"/>
                          <a:sym typeface="Inter"/>
                        </a:rPr>
                        <a:t>The Oxford Handbook of Cuneiform Culture, </a:t>
                      </a:r>
                      <a:r>
                        <a:rPr lang="en">
                          <a:latin typeface="Inter"/>
                          <a:ea typeface="Inter"/>
                          <a:cs typeface="Inter"/>
                          <a:sym typeface="Inter"/>
                        </a:rPr>
                        <a:t>2011.</a:t>
                      </a:r>
                      <a:endParaRPr>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Cuneiform</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idx="2" type="body"/>
          </p:nvPr>
        </p:nvSpPr>
        <p:spPr>
          <a:xfrm>
            <a:off x="265425" y="139200"/>
            <a:ext cx="4739700" cy="4784400"/>
          </a:xfrm>
          <a:prstGeom prst="rect">
            <a:avLst/>
          </a:prstGeom>
        </p:spPr>
        <p:txBody>
          <a:bodyPr anchorCtr="0" anchor="t" bIns="34275" lIns="68575" spcFirstLastPara="1" rIns="68575" wrap="square" tIns="34275">
            <a:normAutofit/>
          </a:bodyPr>
          <a:lstStyle/>
          <a:p>
            <a:pPr indent="0" lvl="0" marL="0" rtl="0" algn="l">
              <a:lnSpc>
                <a:spcPct val="90000"/>
              </a:lnSpc>
              <a:spcBef>
                <a:spcPts val="0"/>
              </a:spcBef>
              <a:spcAft>
                <a:spcPts val="0"/>
              </a:spcAft>
              <a:buNone/>
            </a:pPr>
            <a:r>
              <a:rPr b="1" lang="en" sz="1500">
                <a:latin typeface="Inter"/>
                <a:ea typeface="Inter"/>
                <a:cs typeface="Inter"/>
                <a:sym typeface="Inter"/>
              </a:rPr>
              <a:t>NOTICE</a:t>
            </a:r>
            <a:endParaRPr b="1" sz="1500">
              <a:latin typeface="Inter"/>
              <a:ea typeface="Inter"/>
              <a:cs typeface="Inter"/>
              <a:sym typeface="Inter"/>
            </a:endParaRPr>
          </a:p>
          <a:p>
            <a:pPr indent="0" lvl="0" marL="0" rtl="0" algn="l">
              <a:lnSpc>
                <a:spcPct val="90000"/>
              </a:lnSpc>
              <a:spcBef>
                <a:spcPts val="0"/>
              </a:spcBef>
              <a:spcAft>
                <a:spcPts val="0"/>
              </a:spcAft>
              <a:buNone/>
            </a:pPr>
            <a:r>
              <a:rPr lang="en" sz="1500">
                <a:latin typeface="Inter"/>
                <a:ea typeface="Inter"/>
                <a:cs typeface="Inter"/>
                <a:sym typeface="Inter"/>
              </a:rPr>
              <a:t>What do you see that seems interesting or important?</a:t>
            </a:r>
            <a:endParaRPr sz="1500">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sz="1500">
              <a:latin typeface="Inter"/>
              <a:ea typeface="Inter"/>
              <a:cs typeface="Inter"/>
              <a:sym typeface="Inter"/>
            </a:endParaRPr>
          </a:p>
          <a:p>
            <a:pPr indent="0" lvl="0" marL="0" rtl="0" algn="l">
              <a:lnSpc>
                <a:spcPct val="90000"/>
              </a:lnSpc>
              <a:spcBef>
                <a:spcPts val="0"/>
              </a:spcBef>
              <a:spcAft>
                <a:spcPts val="0"/>
              </a:spcAft>
              <a:buNone/>
            </a:pPr>
            <a:r>
              <a:rPr b="1" lang="en" sz="1500">
                <a:latin typeface="Inter"/>
                <a:ea typeface="Inter"/>
                <a:cs typeface="Inter"/>
                <a:sym typeface="Inter"/>
              </a:rPr>
              <a:t>WONDER</a:t>
            </a:r>
            <a:endParaRPr b="1" sz="1500">
              <a:latin typeface="Inter"/>
              <a:ea typeface="Inter"/>
              <a:cs typeface="Inter"/>
              <a:sym typeface="Inter"/>
            </a:endParaRPr>
          </a:p>
          <a:p>
            <a:pPr indent="0" lvl="0" marL="0" rtl="0" algn="l">
              <a:lnSpc>
                <a:spcPct val="90000"/>
              </a:lnSpc>
              <a:spcBef>
                <a:spcPts val="0"/>
              </a:spcBef>
              <a:spcAft>
                <a:spcPts val="0"/>
              </a:spcAft>
              <a:buNone/>
            </a:pPr>
            <a:r>
              <a:rPr lang="en" sz="1500">
                <a:latin typeface="Inter"/>
                <a:ea typeface="Inter"/>
                <a:cs typeface="Inter"/>
                <a:sym typeface="Inter"/>
              </a:rPr>
              <a:t>What questions do you have about this image?</a:t>
            </a:r>
            <a:endParaRPr sz="1500">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sz="1500">
              <a:latin typeface="Inter"/>
              <a:ea typeface="Inter"/>
              <a:cs typeface="Inter"/>
              <a:sym typeface="Inter"/>
            </a:endParaRPr>
          </a:p>
          <a:p>
            <a:pPr indent="0" lvl="0" marL="0" rtl="0" algn="l">
              <a:lnSpc>
                <a:spcPct val="90000"/>
              </a:lnSpc>
              <a:spcBef>
                <a:spcPts val="0"/>
              </a:spcBef>
              <a:spcAft>
                <a:spcPts val="0"/>
              </a:spcAft>
              <a:buNone/>
            </a:pPr>
            <a:r>
              <a:rPr b="1" lang="en" sz="1500">
                <a:latin typeface="Inter"/>
                <a:ea typeface="Inter"/>
                <a:cs typeface="Inter"/>
                <a:sym typeface="Inter"/>
              </a:rPr>
              <a:t>THINK</a:t>
            </a:r>
            <a:endParaRPr b="1" sz="1500">
              <a:latin typeface="Inter"/>
              <a:ea typeface="Inter"/>
              <a:cs typeface="Inter"/>
              <a:sym typeface="Inter"/>
            </a:endParaRPr>
          </a:p>
          <a:p>
            <a:pPr indent="0" lvl="0" marL="0" rtl="0" algn="l">
              <a:lnSpc>
                <a:spcPct val="90000"/>
              </a:lnSpc>
              <a:spcBef>
                <a:spcPts val="0"/>
              </a:spcBef>
              <a:spcAft>
                <a:spcPts val="0"/>
              </a:spcAft>
              <a:buNone/>
            </a:pPr>
            <a:r>
              <a:rPr lang="en" sz="1500">
                <a:latin typeface="Inter"/>
                <a:ea typeface="Inter"/>
                <a:cs typeface="Inter"/>
                <a:sym typeface="Inter"/>
              </a:rPr>
              <a:t>What do you suppose is going on this image?</a:t>
            </a:r>
            <a:endParaRPr sz="1500">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p:txBody>
      </p:sp>
      <p:sp>
        <p:nvSpPr>
          <p:cNvPr id="88" name="Google Shape;88;p18"/>
          <p:cNvSpPr txBox="1"/>
          <p:nvPr/>
        </p:nvSpPr>
        <p:spPr>
          <a:xfrm>
            <a:off x="5146263" y="3716900"/>
            <a:ext cx="3567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William Albert Mason, “Cuneiform Pictographic Signs,” 1920. Public Domain.</a:t>
            </a:r>
            <a:endParaRPr sz="1000">
              <a:solidFill>
                <a:schemeClr val="dk1"/>
              </a:solidFill>
              <a:latin typeface="Inter"/>
              <a:ea typeface="Inter"/>
              <a:cs typeface="Inter"/>
              <a:sym typeface="Inter"/>
            </a:endParaRPr>
          </a:p>
        </p:txBody>
      </p:sp>
      <p:sp>
        <p:nvSpPr>
          <p:cNvPr id="89" name="Google Shape;89;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90" name="Google Shape;90;p18"/>
          <p:cNvPicPr preferRelativeResize="0"/>
          <p:nvPr/>
        </p:nvPicPr>
        <p:blipFill>
          <a:blip r:embed="rId3">
            <a:alphaModFix/>
          </a:blip>
          <a:stretch>
            <a:fillRect/>
          </a:stretch>
        </p:blipFill>
        <p:spPr>
          <a:xfrm>
            <a:off x="5157525" y="152400"/>
            <a:ext cx="3768872" cy="34121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